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61" r:id="rId4"/>
    <p:sldId id="262" r:id="rId5"/>
    <p:sldId id="263" r:id="rId6"/>
    <p:sldId id="264" r:id="rId7"/>
    <p:sldId id="259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nne Nøstber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01201-FF93-4830-9D01-7D8CA857219E}" type="datetimeFigureOut">
              <a:rPr lang="nb-NO" smtClean="0"/>
              <a:t>08.09.2016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56661-A0C6-43FF-B819-1F3394F37B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95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>
                <a:solidFill>
                  <a:srgbClr val="0070C0"/>
                </a:solidFill>
              </a:rPr>
              <a:t>Samtale 3:</a:t>
            </a:r>
          </a:p>
          <a:p>
            <a:pPr marL="171450" indent="-171450">
              <a:buFontTx/>
              <a:buChar char="•"/>
            </a:pPr>
            <a:r>
              <a:rPr lang="nb-NO" baseline="0" dirty="0">
                <a:solidFill>
                  <a:srgbClr val="FF0000"/>
                </a:solidFill>
              </a:rPr>
              <a:t>Følge opp SMART mål.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nb-NO" u="none" baseline="0" dirty="0">
                <a:solidFill>
                  <a:srgbClr val="FF0000"/>
                </a:solidFill>
              </a:rPr>
              <a:t>Vurdere vektutvikling ved bruk av Iso-KMI kurven.</a:t>
            </a:r>
          </a:p>
          <a:p>
            <a:pPr marL="171450" indent="-171450">
              <a:buFontTx/>
              <a:buChar char="•"/>
            </a:pPr>
            <a:r>
              <a:rPr lang="nb-NO" baseline="0" dirty="0">
                <a:solidFill>
                  <a:srgbClr val="FF0000"/>
                </a:solidFill>
              </a:rPr>
              <a:t>Oppsummering</a:t>
            </a:r>
          </a:p>
          <a:p>
            <a:pPr marL="628650" lvl="1" indent="-171450">
              <a:buFontTx/>
              <a:buChar char="•"/>
            </a:pPr>
            <a:r>
              <a:rPr lang="nb-NO" baseline="0" dirty="0">
                <a:solidFill>
                  <a:srgbClr val="FF0000"/>
                </a:solidFill>
              </a:rPr>
              <a:t>Hva har gått bra? Hva har familien fått til?</a:t>
            </a:r>
          </a:p>
          <a:p>
            <a:pPr marL="628650" lvl="1" indent="-171450">
              <a:buFontTx/>
              <a:buChar char="•"/>
            </a:pPr>
            <a:r>
              <a:rPr lang="nb-NO" baseline="0" dirty="0">
                <a:solidFill>
                  <a:srgbClr val="FF0000"/>
                </a:solidFill>
              </a:rPr>
              <a:t>Hva har vært vanskelig?</a:t>
            </a:r>
          </a:p>
          <a:p>
            <a:pPr marL="628650" lvl="1" indent="-171450">
              <a:buFontTx/>
              <a:buChar char="•"/>
            </a:pPr>
            <a:r>
              <a:rPr lang="nb-NO" baseline="0" dirty="0">
                <a:solidFill>
                  <a:srgbClr val="FF0000"/>
                </a:solidFill>
              </a:rPr>
              <a:t>Hva trenger familien å jobbe videre med?</a:t>
            </a:r>
          </a:p>
          <a:p>
            <a:pPr marL="171450" lvl="0" indent="-171450">
              <a:buFontTx/>
              <a:buChar char="•"/>
            </a:pPr>
            <a:r>
              <a:rPr lang="nb-NO" baseline="0" dirty="0">
                <a:solidFill>
                  <a:srgbClr val="FF0000"/>
                </a:solidFill>
              </a:rPr>
              <a:t>Veien videre.</a:t>
            </a:r>
          </a:p>
          <a:p>
            <a:pPr marL="628650" lvl="1" indent="-171450">
              <a:buFontTx/>
              <a:buChar char="•"/>
            </a:pPr>
            <a:r>
              <a:rPr lang="nb-NO" baseline="0" dirty="0">
                <a:solidFill>
                  <a:srgbClr val="FF0000"/>
                </a:solidFill>
              </a:rPr>
              <a:t>Vurdere behov videre tiltak:</a:t>
            </a:r>
          </a:p>
          <a:p>
            <a:pPr marL="1085850" lvl="2" indent="-171450">
              <a:buFontTx/>
              <a:buChar char="•"/>
            </a:pPr>
            <a:r>
              <a:rPr lang="nb-NO" baseline="0" dirty="0">
                <a:solidFill>
                  <a:srgbClr val="FF0000"/>
                </a:solidFill>
              </a:rPr>
              <a:t>Flere samtaler?</a:t>
            </a:r>
          </a:p>
          <a:p>
            <a:pPr marL="1085850" lvl="2" indent="-171450">
              <a:buFontTx/>
              <a:buChar char="•"/>
            </a:pPr>
            <a:r>
              <a:rPr lang="nb-NO" baseline="0" dirty="0">
                <a:solidFill>
                  <a:srgbClr val="FF0000"/>
                </a:solidFill>
              </a:rPr>
              <a:t>Henvise videre til andre aktuelle instanser?</a:t>
            </a:r>
          </a:p>
          <a:p>
            <a:pPr marL="628650" lvl="1" indent="-171450">
              <a:buFontTx/>
              <a:buChar char="•"/>
            </a:pPr>
            <a:r>
              <a:rPr lang="nb-NO" baseline="0" dirty="0">
                <a:solidFill>
                  <a:srgbClr val="FF0000"/>
                </a:solidFill>
              </a:rPr>
              <a:t>Eventuelt avslutte.</a:t>
            </a:r>
          </a:p>
          <a:p>
            <a:pPr marL="171450" lvl="0" indent="-171450">
              <a:buFontTx/>
              <a:buChar char="•"/>
            </a:pPr>
            <a:endParaRPr lang="nb-NO" baseline="0" dirty="0">
              <a:solidFill>
                <a:srgbClr val="FF0000"/>
              </a:solidFill>
            </a:endParaRPr>
          </a:p>
          <a:p>
            <a:pPr marL="171450" lvl="0" indent="-171450">
              <a:buFontTx/>
              <a:buChar char="•"/>
            </a:pPr>
            <a:r>
              <a:rPr lang="nb-NO" b="1" baseline="0" dirty="0">
                <a:solidFill>
                  <a:srgbClr val="FF0000"/>
                </a:solidFill>
              </a:rPr>
              <a:t>Målet er varig livsstilsendring.</a:t>
            </a:r>
            <a:endParaRPr lang="nb-NO" b="1" dirty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nb-NO" b="0" baseline="0" dirty="0"/>
          </a:p>
          <a:p>
            <a:pPr marL="0" indent="0">
              <a:buFontTx/>
              <a:buNone/>
            </a:pPr>
            <a:r>
              <a:rPr lang="nb-NO" b="0" baseline="0" dirty="0"/>
              <a:t>Ta vekt og høyde og plott inn i kurven, for å vurdere effekt av tiltak.</a:t>
            </a:r>
          </a:p>
          <a:p>
            <a:pPr marL="0" indent="0">
              <a:buFontTx/>
              <a:buNone/>
            </a:pPr>
            <a:r>
              <a:rPr lang="nb-NO" b="0" baseline="0" dirty="0"/>
              <a:t>Vis kurven til familien og åpne for diskusjon rundt utviklingen som har vært.</a:t>
            </a:r>
          </a:p>
          <a:p>
            <a:pPr marL="0" indent="0">
              <a:buFontTx/>
              <a:buNone/>
            </a:pPr>
            <a:endParaRPr lang="nb-NO" b="0" baseline="0" dirty="0"/>
          </a:p>
          <a:p>
            <a:pPr marL="0" indent="0">
              <a:buFontTx/>
              <a:buNone/>
            </a:pPr>
            <a:r>
              <a:rPr lang="nb-NO" b="0" baseline="0" dirty="0"/>
              <a:t>Repeter gjerne fra samtale to dersom familien har behov for mer kunnskap eller gå igjennom de temaene som det evt. Ikke var tid til</a:t>
            </a:r>
          </a:p>
          <a:p>
            <a:pPr marL="0" indent="0">
              <a:buFontTx/>
              <a:buNone/>
            </a:pPr>
            <a:endParaRPr lang="nb-NO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Dersom behov for flere samtaler etter 3. samtale, kan det gå lengre</a:t>
            </a:r>
            <a:r>
              <a:rPr lang="nb-NO" baseline="0" dirty="0"/>
              <a:t> tid enn 3 måneder. Kanskje 6 måneder, eller 12 for de som får det til?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Det anbefales å tilby hyppigere samtaler dersom det vurderes at det er behov for det da endring av levevaner er en langsiktig prosess.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Helsepersonell tar da tak i det som hver familie evt. synes er utfordrende å må jobbe videre med. Viktig å tenke langsiktig, og vi vet at mange har behov for livslang oppfølging for sin fedme.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Familien kan sette nye SMART mål. Helsepersonell kan be om tillatelse til å informere om hvilke tiltak som vil gi størst effekt.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Varige livsstilsendringer for å oppnå effekt over tid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89DC-4C31-4B60-8F58-31D5850C3FC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8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b-NO" b="1" dirty="0">
                <a:latin typeface="Open sans bold"/>
              </a:rPr>
              <a:t>ISO-KMI</a:t>
            </a:r>
            <a:r>
              <a:rPr lang="nb-NO" b="1" baseline="0" dirty="0">
                <a:latin typeface="Open sans bold"/>
              </a:rPr>
              <a:t> kurven</a:t>
            </a:r>
            <a:endParaRPr lang="nb-NO" b="1" dirty="0">
              <a:latin typeface="Open sans bold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b-NO" dirty="0">
                <a:latin typeface="Open sans bold"/>
              </a:rPr>
              <a:t>Mål dagens høyde og vekt, og plott inn på ISO-KMI </a:t>
            </a:r>
            <a:r>
              <a:rPr lang="nb-NO" dirty="0" smtClean="0">
                <a:latin typeface="Open sans bold"/>
              </a:rPr>
              <a:t>kurven.</a:t>
            </a:r>
            <a:r>
              <a:rPr lang="nb-NO" baseline="0" dirty="0" smtClean="0">
                <a:latin typeface="Open sans bold"/>
              </a:rPr>
              <a:t> Det er ulike kurver </a:t>
            </a:r>
            <a:r>
              <a:rPr lang="nb-NO" baseline="0" dirty="0">
                <a:latin typeface="Open sans bold"/>
              </a:rPr>
              <a:t>for gutter og </a:t>
            </a:r>
            <a:r>
              <a:rPr lang="nb-NO" baseline="0" dirty="0" smtClean="0">
                <a:latin typeface="Open sans bold"/>
              </a:rPr>
              <a:t>jenter.</a:t>
            </a:r>
            <a:endParaRPr lang="nb-NO" dirty="0">
              <a:latin typeface="Open sans bold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b-NO" dirty="0">
                <a:latin typeface="Open sans bold"/>
              </a:rPr>
              <a:t>Vurder vektutvikling og grad av overvekt. Forklar gjerne kurven</a:t>
            </a:r>
            <a:r>
              <a:rPr lang="nb-NO" baseline="0" dirty="0">
                <a:latin typeface="Open sans bold"/>
              </a:rPr>
              <a:t> for </a:t>
            </a:r>
            <a:r>
              <a:rPr lang="nb-NO" baseline="0" dirty="0" smtClean="0">
                <a:latin typeface="Open sans bold"/>
              </a:rPr>
              <a:t>familien.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>
                <a:latin typeface="Open sans bold"/>
              </a:rPr>
              <a:t>Hva </a:t>
            </a:r>
            <a:r>
              <a:rPr lang="nb-NO" dirty="0">
                <a:latin typeface="Open sans bold"/>
              </a:rPr>
              <a:t>tenker foreldrene</a:t>
            </a:r>
            <a:r>
              <a:rPr lang="nb-NO" baseline="0" dirty="0">
                <a:latin typeface="Open sans bold"/>
              </a:rPr>
              <a:t> </a:t>
            </a:r>
            <a:r>
              <a:rPr lang="nb-NO" dirty="0">
                <a:latin typeface="Open sans bold"/>
              </a:rPr>
              <a:t>om barnets vektutvikling/overvekt</a:t>
            </a:r>
            <a:r>
              <a:rPr lang="nb-NO" dirty="0" smtClean="0">
                <a:latin typeface="Open sans bold"/>
              </a:rPr>
              <a:t>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>
                <a:latin typeface="Open sans bold"/>
              </a:rPr>
              <a:t>Hva </a:t>
            </a:r>
            <a:r>
              <a:rPr lang="nb-NO" dirty="0">
                <a:latin typeface="Open sans bold"/>
              </a:rPr>
              <a:t>tenker de kan være årsaken til overvekten? Spesielle</a:t>
            </a:r>
            <a:r>
              <a:rPr lang="nb-NO" baseline="0" dirty="0">
                <a:latin typeface="Open sans bold"/>
              </a:rPr>
              <a:t> hendelser?</a:t>
            </a:r>
            <a:endParaRPr lang="nb-NO" dirty="0">
              <a:latin typeface="Open sans bold"/>
            </a:endParaRPr>
          </a:p>
          <a:p>
            <a:pPr marL="228600" indent="-228600">
              <a:buFont typeface="Arial"/>
              <a:buChar char="•"/>
            </a:pPr>
            <a:r>
              <a:rPr lang="nb-NO" dirty="0">
                <a:latin typeface="Open sans bold"/>
              </a:rPr>
              <a:t>Eventuelt</a:t>
            </a:r>
            <a:r>
              <a:rPr lang="nb-NO" baseline="0" dirty="0">
                <a:latin typeface="Open sans bold"/>
              </a:rPr>
              <a:t> spørre barnet om det opplever at kroppen er for tung? Vanskelig å løpe like fort som andre etc. </a:t>
            </a:r>
            <a:endParaRPr lang="nb-NO" baseline="0" dirty="0" smtClean="0">
              <a:latin typeface="Open sans bold"/>
            </a:endParaRPr>
          </a:p>
          <a:p>
            <a:pPr marL="228600" indent="-228600">
              <a:buFont typeface="Arial"/>
              <a:buChar char="•"/>
            </a:pPr>
            <a:r>
              <a:rPr lang="nb-NO" baseline="0" dirty="0" smtClean="0">
                <a:latin typeface="Open sans bold"/>
              </a:rPr>
              <a:t>Har </a:t>
            </a:r>
            <a:r>
              <a:rPr lang="nb-NO" baseline="0" dirty="0">
                <a:latin typeface="Open sans bold"/>
              </a:rPr>
              <a:t>barnet selv et ønske om å bli smalere?</a:t>
            </a:r>
          </a:p>
          <a:p>
            <a:pPr marL="228600" indent="-228600">
              <a:buFont typeface="Arial"/>
              <a:buChar char="•"/>
            </a:pPr>
            <a:r>
              <a:rPr lang="nb-NO" b="1" i="1" baseline="0" dirty="0">
                <a:latin typeface="Open sans bold"/>
              </a:rPr>
              <a:t>Spørre familien om de har noen tanker om hvilke tiltak som må til? </a:t>
            </a:r>
            <a:r>
              <a:rPr lang="nb-NO" baseline="0" dirty="0">
                <a:latin typeface="Open sans bold"/>
              </a:rPr>
              <a:t> </a:t>
            </a:r>
            <a:r>
              <a:rPr lang="nb-NO" b="0" i="0" baseline="0" dirty="0">
                <a:latin typeface="Open sans bold"/>
              </a:rPr>
              <a:t>(følg opp dette videre senere)</a:t>
            </a:r>
            <a:endParaRPr lang="nb-NO" b="1" i="1" baseline="0" dirty="0">
              <a:latin typeface="Open sans bold"/>
            </a:endParaRPr>
          </a:p>
          <a:p>
            <a:pPr marL="228600" indent="-228600">
              <a:buFont typeface="Arial"/>
              <a:buChar char="•"/>
            </a:pPr>
            <a:r>
              <a:rPr lang="nb-NO" dirty="0" smtClean="0">
                <a:latin typeface="Open sans bold"/>
              </a:rPr>
              <a:t>Spørre om familien ønsker at vi skal si litt mer om hva som må til for </a:t>
            </a:r>
            <a:r>
              <a:rPr lang="nb-NO" dirty="0">
                <a:latin typeface="Open sans bold"/>
              </a:rPr>
              <a:t>at barnet skal bli smalere? </a:t>
            </a:r>
          </a:p>
          <a:p>
            <a:pPr marL="685800" lvl="1" indent="-228600">
              <a:buFont typeface="Lucida Grande"/>
              <a:buChar char="-"/>
            </a:pPr>
            <a:r>
              <a:rPr lang="nb-NO" dirty="0">
                <a:latin typeface="Open sans bold"/>
              </a:rPr>
              <a:t>Endring av </a:t>
            </a:r>
            <a:r>
              <a:rPr lang="nb-NO" dirty="0" smtClean="0">
                <a:latin typeface="Open sans bold"/>
              </a:rPr>
              <a:t>levevaner med fokus på energireduksjon</a:t>
            </a:r>
            <a:r>
              <a:rPr lang="nb-NO" baseline="0" dirty="0" smtClean="0">
                <a:latin typeface="Open sans bold"/>
              </a:rPr>
              <a:t> </a:t>
            </a:r>
            <a:r>
              <a:rPr lang="nb-NO" b="1" baseline="0" dirty="0" smtClean="0">
                <a:latin typeface="Open sans bold"/>
              </a:rPr>
              <a:t>(kosthold) </a:t>
            </a:r>
            <a:r>
              <a:rPr lang="nb-NO" baseline="0" dirty="0" smtClean="0">
                <a:latin typeface="Open sans bold"/>
              </a:rPr>
              <a:t>og økt energiforbruk (</a:t>
            </a:r>
            <a:r>
              <a:rPr lang="nb-NO" dirty="0" smtClean="0">
                <a:latin typeface="Open sans bold"/>
              </a:rPr>
              <a:t>fysisk aktivitet/</a:t>
            </a:r>
            <a:r>
              <a:rPr lang="nb-NO" strike="noStrike" dirty="0" smtClean="0">
                <a:latin typeface="Open sans bold"/>
              </a:rPr>
              <a:t>inaktivitet)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lang="nb-NO" dirty="0" smtClean="0">
                <a:latin typeface="Open sans bold"/>
              </a:rPr>
              <a:t>Viktig å få frem at endring av kosthold er absolutt nødvendig</a:t>
            </a:r>
            <a:r>
              <a:rPr lang="nb-NO" baseline="0" dirty="0" smtClean="0">
                <a:latin typeface="Open sans bold"/>
              </a:rPr>
              <a:t> for å redusere barnets fedme</a:t>
            </a:r>
          </a:p>
          <a:p>
            <a:pPr marL="685800" lvl="1" indent="-228600">
              <a:buFont typeface="Lucida Grande"/>
              <a:buChar char="-"/>
            </a:pPr>
            <a:r>
              <a:rPr lang="nb-NO" baseline="0" dirty="0" smtClean="0">
                <a:latin typeface="Open sans bold"/>
              </a:rPr>
              <a:t>Kostholdet påvirker energibalansen i mye større grad enn fysisk aktivitet. </a:t>
            </a:r>
          </a:p>
          <a:p>
            <a:pPr marL="685800" lvl="1" indent="-228600">
              <a:buFont typeface="Lucida Grande"/>
              <a:buChar char="-"/>
            </a:pPr>
            <a:r>
              <a:rPr lang="nb-NO" baseline="0" dirty="0" smtClean="0">
                <a:latin typeface="Open sans bold"/>
              </a:rPr>
              <a:t>Forskning </a:t>
            </a:r>
            <a:r>
              <a:rPr lang="nb-NO" baseline="0" dirty="0">
                <a:latin typeface="Open sans bold"/>
              </a:rPr>
              <a:t>har vist at fysisk aktivitet (FA) alene ikke vil ha vektreduserende effekt hos overvektige. </a:t>
            </a:r>
            <a:r>
              <a:rPr lang="nb-NO" baseline="0" dirty="0" smtClean="0">
                <a:latin typeface="Open sans bold"/>
              </a:rPr>
              <a:t>Vi anbefaler </a:t>
            </a:r>
            <a:r>
              <a:rPr lang="nb-NO" baseline="0" dirty="0">
                <a:latin typeface="Open sans bold"/>
              </a:rPr>
              <a:t>likevel FA av helsemessige årsaker</a:t>
            </a:r>
            <a:r>
              <a:rPr lang="nb-NO" baseline="0" dirty="0" smtClean="0">
                <a:latin typeface="Open sans bold"/>
              </a:rPr>
              <a:t>.</a:t>
            </a:r>
          </a:p>
          <a:p>
            <a:pPr marL="0" lvl="0" indent="0">
              <a:buFont typeface="Arial"/>
              <a:buNone/>
            </a:pPr>
            <a:r>
              <a:rPr lang="nb-NO" b="0" u="sng" baseline="0" dirty="0">
                <a:solidFill>
                  <a:srgbClr val="000000"/>
                </a:solidFill>
                <a:latin typeface="Open sans bold"/>
              </a:rPr>
              <a:t/>
            </a:r>
            <a:br>
              <a:rPr lang="nb-NO" b="0" u="sng" baseline="0" dirty="0">
                <a:solidFill>
                  <a:srgbClr val="000000"/>
                </a:solidFill>
                <a:latin typeface="Open sans bold"/>
              </a:rPr>
            </a:br>
            <a:r>
              <a:rPr lang="nb-NO" b="1" u="sng" baseline="0" dirty="0" smtClean="0">
                <a:solidFill>
                  <a:srgbClr val="000000"/>
                </a:solidFill>
                <a:latin typeface="Open sans bold"/>
              </a:rPr>
              <a:t>Veiledning </a:t>
            </a:r>
            <a:r>
              <a:rPr lang="nb-NO" b="1" u="sng" baseline="0" dirty="0">
                <a:solidFill>
                  <a:srgbClr val="000000"/>
                </a:solidFill>
                <a:latin typeface="Open sans bold"/>
              </a:rPr>
              <a:t>KMI-kurve:</a:t>
            </a:r>
          </a:p>
          <a:p>
            <a:pPr marL="0" lvl="0" indent="0">
              <a:buFont typeface="Arial"/>
              <a:buNone/>
            </a:pP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Kroppsmasseindeks (KMI) er 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et uttrykk 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for mengden fettmasse i kroppen. KMI kan brukes til å vurdere om et barn er overvektig, samt beskrive graden 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av overvekt (vekt i forhold til kroppsoverflate (m2)). </a:t>
            </a:r>
          </a:p>
          <a:p>
            <a:pPr marL="0" lvl="0" indent="0">
              <a:buFont typeface="Arial"/>
              <a:buNone/>
            </a:pP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KMI hos barn kan 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ikke 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beregnes på 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samme måte som 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hos voksne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. 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Fordi barn ikke er ferdig utvokst, må 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vi ta alderen med i 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betraktning. Barn blir født runde, så blir de smalere rund skolestart, og blir igjen rundere rundt puberteten. </a:t>
            </a:r>
          </a:p>
          <a:p>
            <a:pPr marL="0" lvl="0" indent="0">
              <a:buFont typeface="Arial"/>
              <a:buNone/>
            </a:pP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Ved 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å bruke 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ISO-KMI 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kurven 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over tid, kan 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vi 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følge 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barnets utvikling og 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se 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om endringer i kosthold (og aktivitet) har ønsket effekt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.</a:t>
            </a:r>
            <a:r>
              <a:rPr lang="nb-NO" b="0" u="none" baseline="0" dirty="0">
                <a:solidFill>
                  <a:srgbClr val="FF0000"/>
                </a:solidFill>
                <a:latin typeface="Open sans bold"/>
              </a:rPr>
              <a:t/>
            </a:r>
            <a:br>
              <a:rPr lang="nb-NO" b="0" u="none" baseline="0" dirty="0">
                <a:solidFill>
                  <a:srgbClr val="FF0000"/>
                </a:solidFill>
                <a:latin typeface="Open sans bold"/>
              </a:rPr>
            </a:br>
            <a:endParaRPr lang="nb-NO" b="0" u="none" baseline="0" dirty="0">
              <a:solidFill>
                <a:srgbClr val="FF0000"/>
              </a:solidFill>
              <a:latin typeface="Open sans bold"/>
            </a:endParaRPr>
          </a:p>
          <a:p>
            <a:pPr marL="0" lvl="0" indent="0">
              <a:buFont typeface="Arial"/>
              <a:buNone/>
            </a:pPr>
            <a:r>
              <a:rPr lang="nb-NO" b="1" u="sng" baseline="0" dirty="0">
                <a:solidFill>
                  <a:srgbClr val="000000"/>
                </a:solidFill>
                <a:latin typeface="Open sans bold"/>
              </a:rPr>
              <a:t>Mål for behandling: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Avhengig av barnets grad av 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overvekt, 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vil målet 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med behandlingen enten 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være at </a:t>
            </a:r>
            <a:r>
              <a:rPr lang="nb-NO" b="1" u="none" baseline="0" dirty="0">
                <a:solidFill>
                  <a:srgbClr val="000000"/>
                </a:solidFill>
                <a:latin typeface="Open sans bold"/>
              </a:rPr>
              <a:t>KMI skal holdes stabil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nb-NO" b="1" u="none" baseline="0" dirty="0">
                <a:solidFill>
                  <a:srgbClr val="000000"/>
                </a:solidFill>
                <a:latin typeface="Open sans bold"/>
              </a:rPr>
              <a:t>eller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 målet kan være </a:t>
            </a:r>
            <a:r>
              <a:rPr lang="nb-NO" b="1" u="none" baseline="0" dirty="0">
                <a:solidFill>
                  <a:srgbClr val="000000"/>
                </a:solidFill>
                <a:latin typeface="Open sans bold"/>
              </a:rPr>
              <a:t>en reduksjon i KMI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. Dette må helsepersonell veilede foreldre om.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Ofte vil det være tilstrekkelig at barn i vekst 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holder vekten stabil over en periode, samtidig som de vokser i høyden. Dette vil gi en minsket KMI over tid.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For noen kan målet være å gå opp færre antall kilo i vekt enn antall cm økning i høyde.</a:t>
            </a:r>
            <a:endParaRPr lang="nb-NO" b="0" u="none" baseline="0" dirty="0">
              <a:solidFill>
                <a:srgbClr val="000000"/>
              </a:solidFill>
              <a:latin typeface="Open sans bold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Hos 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barn med alvorlig fedme og ungdom som 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har </a:t>
            </a:r>
            <a:r>
              <a:rPr lang="nb-NO" b="0" u="none" baseline="0" dirty="0" smtClean="0">
                <a:solidFill>
                  <a:srgbClr val="000000"/>
                </a:solidFill>
                <a:latin typeface="Open sans bold"/>
              </a:rPr>
              <a:t>vokst ferdig, vil det være </a:t>
            </a:r>
            <a:r>
              <a:rPr lang="nb-NO" b="0" u="none" baseline="0" dirty="0">
                <a:solidFill>
                  <a:srgbClr val="000000"/>
                </a:solidFill>
                <a:latin typeface="Open sans bold"/>
              </a:rPr>
              <a:t>nødvendig med en vektreduksjon for å redusere KMI.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89DC-4C31-4B60-8F58-31D5850C3FC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390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nb-NO" b="1" baseline="0" dirty="0" smtClean="0">
                <a:latin typeface="Open sans"/>
              </a:rPr>
              <a:t>Endringshjulet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baseline="0" dirty="0" smtClean="0">
                <a:latin typeface="Open sans"/>
              </a:rPr>
              <a:t>Endringshjulet </a:t>
            </a:r>
            <a:r>
              <a:rPr lang="nb-NO" b="0" baseline="0" dirty="0">
                <a:latin typeface="Open sans"/>
              </a:rPr>
              <a:t>er et verktøy for å kartlegge hvor i endringsprosessen </a:t>
            </a:r>
            <a:r>
              <a:rPr lang="nb-NO" b="0" baseline="0" dirty="0" smtClean="0">
                <a:latin typeface="Open sans"/>
              </a:rPr>
              <a:t>en person befinner seg. </a:t>
            </a:r>
            <a:r>
              <a:rPr lang="nb-NO" b="0" baseline="0" dirty="0">
                <a:latin typeface="Open sans"/>
              </a:rPr>
              <a:t>Vær oppmerksom på at </a:t>
            </a:r>
            <a:r>
              <a:rPr lang="nb-NO" b="0" baseline="0" dirty="0" smtClean="0">
                <a:latin typeface="Open sans"/>
              </a:rPr>
              <a:t>familiemedlemmer </a:t>
            </a:r>
            <a:r>
              <a:rPr lang="nb-NO" b="0" baseline="0" dirty="0">
                <a:latin typeface="Open sans"/>
              </a:rPr>
              <a:t>kan befinne seg i ulike faser. </a:t>
            </a:r>
            <a:endParaRPr lang="nb-NO" b="0" baseline="0" dirty="0" smtClean="0">
              <a:latin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baseline="0" dirty="0" smtClean="0">
                <a:latin typeface="Open sans"/>
              </a:rPr>
              <a:t>Hver </a:t>
            </a:r>
            <a:r>
              <a:rPr lang="nb-NO" b="0" baseline="0" dirty="0">
                <a:latin typeface="Open sans"/>
              </a:rPr>
              <a:t>fase kan ta ulik tid, avhengig av motivasjon.</a:t>
            </a:r>
          </a:p>
          <a:p>
            <a:pPr marL="0" lvl="0" indent="0">
              <a:buFontTx/>
              <a:buNone/>
            </a:pPr>
            <a:endParaRPr lang="nb-NO" b="1" baseline="0" dirty="0">
              <a:latin typeface="Open sans"/>
            </a:endParaRPr>
          </a:p>
          <a:p>
            <a:pPr marL="228600" lvl="0" indent="-228600">
              <a:buFontTx/>
              <a:buAutoNum type="arabicPeriod"/>
            </a:pPr>
            <a:r>
              <a:rPr lang="nb-NO" b="1" i="1" baseline="0" dirty="0">
                <a:latin typeface="Open sans"/>
              </a:rPr>
              <a:t>Føroverveielsesfasen </a:t>
            </a:r>
            <a:r>
              <a:rPr lang="nb-NO" baseline="0" dirty="0">
                <a:latin typeface="Open sans"/>
              </a:rPr>
              <a:t>– </a:t>
            </a:r>
            <a:r>
              <a:rPr lang="nb-NO" baseline="0" dirty="0" smtClean="0">
                <a:latin typeface="Open sans"/>
              </a:rPr>
              <a:t>Personen har </a:t>
            </a:r>
            <a:r>
              <a:rPr lang="nb-NO" baseline="0" dirty="0">
                <a:latin typeface="Open sans"/>
              </a:rPr>
              <a:t>ikke </a:t>
            </a:r>
            <a:r>
              <a:rPr lang="nb-NO" baseline="0" dirty="0" smtClean="0">
                <a:latin typeface="Open sans"/>
              </a:rPr>
              <a:t>vurdert </a:t>
            </a:r>
            <a:r>
              <a:rPr lang="nb-NO" baseline="0" dirty="0">
                <a:latin typeface="Open sans"/>
              </a:rPr>
              <a:t>å </a:t>
            </a:r>
            <a:r>
              <a:rPr lang="nb-NO" baseline="0" dirty="0" smtClean="0">
                <a:latin typeface="Open sans"/>
              </a:rPr>
              <a:t>endre levevaner enda. </a:t>
            </a:r>
            <a:r>
              <a:rPr lang="nb-NO" baseline="0" dirty="0">
                <a:latin typeface="Open sans"/>
              </a:rPr>
              <a:t>Her </a:t>
            </a:r>
            <a:r>
              <a:rPr lang="nb-NO" baseline="0" dirty="0" smtClean="0">
                <a:latin typeface="Open sans"/>
              </a:rPr>
              <a:t>er første skritt å erkjenne et problem/uønsket </a:t>
            </a:r>
            <a:r>
              <a:rPr lang="nb-NO" baseline="0" dirty="0">
                <a:latin typeface="Open sans"/>
              </a:rPr>
              <a:t>adferd. </a:t>
            </a:r>
            <a:r>
              <a:rPr lang="nb-NO" baseline="0" dirty="0" smtClean="0">
                <a:latin typeface="Open sans"/>
              </a:rPr>
              <a:t>Anser </a:t>
            </a:r>
            <a:r>
              <a:rPr lang="nb-NO" baseline="0" dirty="0">
                <a:latin typeface="Open sans"/>
              </a:rPr>
              <a:t>man ikke barnets/familiens levevaner som et problem vil det være vanskelig å gjennomføre endringer. </a:t>
            </a:r>
          </a:p>
          <a:p>
            <a:pPr marL="228600" lvl="0" indent="-228600">
              <a:buFontTx/>
              <a:buAutoNum type="arabicPeriod"/>
            </a:pPr>
            <a:r>
              <a:rPr lang="nb-NO" b="1" i="1" baseline="0" dirty="0">
                <a:latin typeface="Open sans"/>
              </a:rPr>
              <a:t>Overveielsesfasen</a:t>
            </a:r>
            <a:r>
              <a:rPr lang="nb-NO" baseline="0" dirty="0">
                <a:latin typeface="Open sans"/>
              </a:rPr>
              <a:t> – </a:t>
            </a:r>
            <a:r>
              <a:rPr lang="nb-NO" baseline="0" dirty="0" smtClean="0">
                <a:latin typeface="Open sans"/>
              </a:rPr>
              <a:t>En endring vurderes. Positive sider ved å endre veies opp mot de negative sidene, før det tas en beslutning om å </a:t>
            </a:r>
            <a:r>
              <a:rPr lang="nb-NO" baseline="0" dirty="0">
                <a:latin typeface="Open sans"/>
              </a:rPr>
              <a:t>endre </a:t>
            </a:r>
            <a:r>
              <a:rPr lang="nb-NO" baseline="0" dirty="0" smtClean="0">
                <a:latin typeface="Open sans"/>
              </a:rPr>
              <a:t>levevaner.</a:t>
            </a:r>
            <a:endParaRPr lang="nb-NO" baseline="0" dirty="0">
              <a:latin typeface="Open sans"/>
            </a:endParaRPr>
          </a:p>
          <a:p>
            <a:pPr marL="228600" lvl="0" indent="-228600">
              <a:buFontTx/>
              <a:buAutoNum type="arabicPeriod"/>
            </a:pPr>
            <a:r>
              <a:rPr lang="nb-NO" b="1" i="1" baseline="0" dirty="0">
                <a:latin typeface="Open sans"/>
              </a:rPr>
              <a:t>Forberedelsesfasen</a:t>
            </a:r>
            <a:r>
              <a:rPr lang="nb-NO" baseline="0" dirty="0">
                <a:latin typeface="Open sans"/>
              </a:rPr>
              <a:t> – </a:t>
            </a:r>
            <a:r>
              <a:rPr lang="nb-NO" baseline="0" dirty="0" smtClean="0">
                <a:latin typeface="Open sans"/>
              </a:rPr>
              <a:t>Forberedelse til gjennomføring av </a:t>
            </a:r>
            <a:r>
              <a:rPr lang="nb-NO" baseline="0" dirty="0">
                <a:latin typeface="Open sans"/>
              </a:rPr>
              <a:t>endring. Her bør det legges en plan for hvordan endringen skal skje (konkrete mål på endring av kosthold).</a:t>
            </a:r>
          </a:p>
          <a:p>
            <a:pPr marL="228600" lvl="0" indent="-228600">
              <a:buFontTx/>
              <a:buAutoNum type="arabicPeriod"/>
            </a:pPr>
            <a:r>
              <a:rPr lang="nb-NO" b="1" i="1" baseline="0" dirty="0">
                <a:latin typeface="Open sans"/>
              </a:rPr>
              <a:t>Handlingsfasen</a:t>
            </a:r>
            <a:r>
              <a:rPr lang="nb-NO" baseline="0" dirty="0">
                <a:latin typeface="Open sans"/>
              </a:rPr>
              <a:t> – </a:t>
            </a:r>
            <a:r>
              <a:rPr lang="nb-NO" baseline="0" dirty="0" smtClean="0">
                <a:latin typeface="Open sans"/>
              </a:rPr>
              <a:t>Selve endringen av levevaner gjennomføres.</a:t>
            </a:r>
            <a:endParaRPr lang="nb-NO" baseline="0" dirty="0">
              <a:latin typeface="Open sans"/>
            </a:endParaRPr>
          </a:p>
          <a:p>
            <a:pPr marL="228600" lvl="0" indent="-228600">
              <a:buFontTx/>
              <a:buAutoNum type="arabicPeriod"/>
            </a:pPr>
            <a:r>
              <a:rPr lang="nb-NO" b="1" i="1" baseline="0" dirty="0">
                <a:latin typeface="Open sans"/>
              </a:rPr>
              <a:t>Tilbakefall</a:t>
            </a:r>
            <a:r>
              <a:rPr lang="nb-NO" baseline="0" dirty="0">
                <a:latin typeface="Open sans"/>
              </a:rPr>
              <a:t> – </a:t>
            </a:r>
            <a:r>
              <a:rPr lang="nb-NO" baseline="0" dirty="0" smtClean="0">
                <a:latin typeface="Open sans"/>
              </a:rPr>
              <a:t>Dette er helt normalt og skjer med de aller fleste. </a:t>
            </a:r>
            <a:r>
              <a:rPr lang="nb-NO" baseline="0" dirty="0">
                <a:latin typeface="Open sans"/>
              </a:rPr>
              <a:t>Det viktigste er å finne en måte og hente seg inn igjen på. Kan man gjøre noe annerledes? Hva var årsaken til tilbakefall?</a:t>
            </a:r>
          </a:p>
          <a:p>
            <a:pPr marL="228600" lvl="0" indent="-228600">
              <a:buFontTx/>
              <a:buAutoNum type="arabicPeriod"/>
            </a:pPr>
            <a:r>
              <a:rPr lang="nb-NO" b="1" i="1" baseline="0" dirty="0">
                <a:latin typeface="Open sans"/>
              </a:rPr>
              <a:t>Vedlikeholdsfasen</a:t>
            </a:r>
            <a:r>
              <a:rPr lang="nb-NO" baseline="0" dirty="0">
                <a:latin typeface="Open sans"/>
              </a:rPr>
              <a:t> – </a:t>
            </a:r>
            <a:r>
              <a:rPr lang="nb-NO" baseline="0" dirty="0" smtClean="0">
                <a:latin typeface="Open sans"/>
              </a:rPr>
              <a:t>Jobbe for å holde på </a:t>
            </a:r>
            <a:r>
              <a:rPr lang="nb-NO" baseline="0" dirty="0">
                <a:latin typeface="Open sans"/>
              </a:rPr>
              <a:t>endringer over tid, helt til de etableres som en fast vane.</a:t>
            </a:r>
            <a:endParaRPr lang="nb-NO" dirty="0">
              <a:latin typeface="Open sans"/>
            </a:endParaRPr>
          </a:p>
          <a:p>
            <a:pPr marL="0" indent="0">
              <a:buFontTx/>
              <a:buNone/>
            </a:pPr>
            <a:endParaRPr lang="nb-NO" b="0" baseline="0" dirty="0">
              <a:latin typeface="Open sans"/>
            </a:endParaRPr>
          </a:p>
          <a:p>
            <a:pPr marL="0" indent="0">
              <a:buFontTx/>
              <a:buNone/>
            </a:pPr>
            <a:r>
              <a:rPr lang="nb-NO" b="1" baseline="0" dirty="0" smtClean="0">
                <a:latin typeface="Open sans"/>
              </a:rPr>
              <a:t>Kartlegging </a:t>
            </a:r>
            <a:r>
              <a:rPr lang="nb-NO" b="1" baseline="0" dirty="0">
                <a:latin typeface="Open sans"/>
              </a:rPr>
              <a:t>av motivasjon:</a:t>
            </a:r>
          </a:p>
          <a:p>
            <a:pPr marL="171450" lvl="0" indent="-171450">
              <a:buFontTx/>
              <a:buChar char="-"/>
            </a:pPr>
            <a:r>
              <a:rPr lang="nb-NO" dirty="0">
                <a:latin typeface="Open sans"/>
              </a:rPr>
              <a:t>Hvor i endringsprosessen befinner</a:t>
            </a:r>
            <a:r>
              <a:rPr lang="nb-NO" baseline="0" dirty="0">
                <a:latin typeface="Open sans"/>
              </a:rPr>
              <a:t> </a:t>
            </a:r>
            <a:r>
              <a:rPr lang="nb-NO" dirty="0">
                <a:latin typeface="Open sans"/>
              </a:rPr>
              <a:t>de </a:t>
            </a:r>
            <a:r>
              <a:rPr lang="nb-NO" dirty="0" smtClean="0">
                <a:latin typeface="Open sans"/>
              </a:rPr>
              <a:t>ulike familiemedlemmene</a:t>
            </a:r>
            <a:r>
              <a:rPr lang="nb-NO" baseline="0" dirty="0" smtClean="0">
                <a:latin typeface="Open sans"/>
              </a:rPr>
              <a:t> </a:t>
            </a:r>
            <a:r>
              <a:rPr lang="nb-NO" dirty="0" smtClean="0">
                <a:latin typeface="Open sans"/>
              </a:rPr>
              <a:t>seg? </a:t>
            </a:r>
            <a:r>
              <a:rPr lang="nb-NO" dirty="0">
                <a:latin typeface="Open sans"/>
              </a:rPr>
              <a:t>(vis endringshjulet</a:t>
            </a:r>
            <a:r>
              <a:rPr lang="nb-NO" dirty="0" smtClean="0">
                <a:latin typeface="Open san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>
                <a:latin typeface="Open sans"/>
              </a:rPr>
              <a:t>På en skala fra 1-10,</a:t>
            </a:r>
            <a:r>
              <a:rPr lang="nb-NO" baseline="0" dirty="0" smtClean="0">
                <a:latin typeface="Open sans"/>
              </a:rPr>
              <a:t> hvor </a:t>
            </a:r>
            <a:r>
              <a:rPr lang="nb-NO" b="1" baseline="0" dirty="0" smtClean="0">
                <a:latin typeface="Open sans"/>
              </a:rPr>
              <a:t>lyst </a:t>
            </a:r>
            <a:r>
              <a:rPr lang="nb-NO" baseline="0" dirty="0" smtClean="0">
                <a:latin typeface="Open sans"/>
              </a:rPr>
              <a:t>har de til å endre levevaner?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>
                <a:latin typeface="Open sans"/>
              </a:rPr>
              <a:t>Hvor </a:t>
            </a:r>
            <a:r>
              <a:rPr lang="nb-NO" baseline="0" dirty="0">
                <a:latin typeface="Open sans"/>
              </a:rPr>
              <a:t>stor </a:t>
            </a:r>
            <a:r>
              <a:rPr lang="nb-NO" b="1" baseline="0" dirty="0">
                <a:latin typeface="Open sans"/>
              </a:rPr>
              <a:t>tro </a:t>
            </a:r>
            <a:r>
              <a:rPr lang="nb-NO" baseline="0" dirty="0">
                <a:latin typeface="Open sans"/>
              </a:rPr>
              <a:t>har de på å få til de endringene som må </a:t>
            </a:r>
            <a:r>
              <a:rPr lang="nb-NO" baseline="0" dirty="0" smtClean="0">
                <a:latin typeface="Open sans"/>
              </a:rPr>
              <a:t>til på den samme skalaen?</a:t>
            </a:r>
            <a:endParaRPr lang="nb-NO" dirty="0">
              <a:latin typeface="Open sans"/>
            </a:endParaRPr>
          </a:p>
          <a:p>
            <a:pPr marL="171450" lvl="0" indent="-171450">
              <a:buFontTx/>
              <a:buChar char="-"/>
            </a:pPr>
            <a:r>
              <a:rPr lang="nb-NO" dirty="0" smtClean="0">
                <a:latin typeface="Open sans"/>
              </a:rPr>
              <a:t>Er</a:t>
            </a:r>
            <a:r>
              <a:rPr lang="nb-NO" baseline="0" dirty="0" smtClean="0">
                <a:latin typeface="Open sans"/>
              </a:rPr>
              <a:t> det forskjell på foreldre og barn?</a:t>
            </a:r>
          </a:p>
          <a:p>
            <a:pPr marL="171450" lvl="0" indent="-171450">
              <a:buFontTx/>
              <a:buChar char="-"/>
            </a:pPr>
            <a:r>
              <a:rPr lang="nb-NO" baseline="0" dirty="0" smtClean="0">
                <a:latin typeface="Open sans"/>
              </a:rPr>
              <a:t>Eventuelt </a:t>
            </a:r>
            <a:r>
              <a:rPr lang="nb-NO" baseline="0" dirty="0">
                <a:latin typeface="Open sans"/>
              </a:rPr>
              <a:t>hvordan motivere barnet/ungdommen?</a:t>
            </a:r>
          </a:p>
          <a:p>
            <a:pPr marL="0" indent="0">
              <a:buFontTx/>
              <a:buNone/>
            </a:pPr>
            <a:endParaRPr lang="nb-NO" dirty="0">
              <a:latin typeface="Open sans"/>
            </a:endParaRPr>
          </a:p>
          <a:p>
            <a:pPr marL="0" indent="0">
              <a:buFontTx/>
              <a:buNone/>
            </a:pPr>
            <a:r>
              <a:rPr lang="nb-NO" dirty="0">
                <a:latin typeface="Open sans"/>
              </a:rPr>
              <a:t>Utfør </a:t>
            </a:r>
            <a:r>
              <a:rPr lang="nb-NO" b="1" dirty="0">
                <a:latin typeface="Open sans"/>
              </a:rPr>
              <a:t>ambivalensutforskning</a:t>
            </a:r>
            <a:r>
              <a:rPr lang="nb-NO" dirty="0">
                <a:latin typeface="Open sans"/>
              </a:rPr>
              <a:t> ved</a:t>
            </a:r>
            <a:r>
              <a:rPr lang="nb-NO" baseline="0" dirty="0">
                <a:latin typeface="Open sans"/>
              </a:rPr>
              <a:t> behov (dersom foreldre og/eller barnet er usikre på om de ønsker å endre). </a:t>
            </a:r>
            <a:r>
              <a:rPr lang="nb-NO" b="1" baseline="0" dirty="0">
                <a:latin typeface="Open sans"/>
              </a:rPr>
              <a:t>Se eget skjema.</a:t>
            </a:r>
          </a:p>
          <a:p>
            <a:pPr marL="171450" lvl="0" indent="-171450">
              <a:buFontTx/>
              <a:buChar char="-"/>
            </a:pPr>
            <a:r>
              <a:rPr lang="nb-NO" baseline="0" dirty="0">
                <a:latin typeface="Open sans"/>
              </a:rPr>
              <a:t>Fordeler med status </a:t>
            </a:r>
            <a:r>
              <a:rPr lang="nb-NO" baseline="0" dirty="0" err="1">
                <a:latin typeface="Open sans"/>
              </a:rPr>
              <a:t>quo</a:t>
            </a:r>
            <a:endParaRPr lang="nb-NO" baseline="0" dirty="0">
              <a:latin typeface="Open sans"/>
            </a:endParaRPr>
          </a:p>
          <a:p>
            <a:pPr marL="171450" lvl="0" indent="-171450">
              <a:buFontTx/>
              <a:buChar char="-"/>
            </a:pPr>
            <a:r>
              <a:rPr lang="nb-NO" baseline="0" dirty="0">
                <a:latin typeface="Open sans"/>
              </a:rPr>
              <a:t>Ulemper med status </a:t>
            </a:r>
            <a:r>
              <a:rPr lang="nb-NO" baseline="0" dirty="0" err="1">
                <a:latin typeface="Open sans"/>
              </a:rPr>
              <a:t>quo</a:t>
            </a:r>
            <a:endParaRPr lang="nb-NO" baseline="0" dirty="0">
              <a:latin typeface="Open sans"/>
            </a:endParaRPr>
          </a:p>
          <a:p>
            <a:pPr marL="171450" lvl="0" indent="-171450">
              <a:buFontTx/>
              <a:buChar char="-"/>
            </a:pPr>
            <a:r>
              <a:rPr lang="nb-NO" baseline="0" dirty="0">
                <a:latin typeface="Open sans"/>
              </a:rPr>
              <a:t>Ulemper ved å endre</a:t>
            </a:r>
          </a:p>
          <a:p>
            <a:pPr marL="171450" lvl="0" indent="-171450">
              <a:buFontTx/>
              <a:buChar char="-"/>
            </a:pPr>
            <a:r>
              <a:rPr lang="nb-NO" baseline="0" dirty="0">
                <a:latin typeface="Open sans"/>
              </a:rPr>
              <a:t>Fordeler ved å endre</a:t>
            </a:r>
          </a:p>
          <a:p>
            <a:pPr marL="0" lvl="0" indent="0">
              <a:buFontTx/>
              <a:buNone/>
            </a:pPr>
            <a:endParaRPr lang="nb-NO" baseline="0" dirty="0" smtClean="0">
              <a:latin typeface="Open sans"/>
            </a:endParaRPr>
          </a:p>
          <a:p>
            <a:pPr marL="0" lvl="0" indent="0">
              <a:buFontTx/>
              <a:buNone/>
            </a:pPr>
            <a:r>
              <a:rPr lang="nb-NO" b="1" baseline="0" dirty="0" smtClean="0">
                <a:latin typeface="Open sans"/>
              </a:rPr>
              <a:t>Motiverende intervjuteknikk </a:t>
            </a:r>
            <a:r>
              <a:rPr lang="nb-NO" baseline="0" dirty="0" smtClean="0">
                <a:latin typeface="Open sans"/>
              </a:rPr>
              <a:t>har vist seg å være en av flere effektive samtaleteknikker ved overvekt og fedme hos barn. </a:t>
            </a:r>
          </a:p>
          <a:p>
            <a:pPr marL="0" lvl="0" indent="0">
              <a:buFontTx/>
              <a:buNone/>
            </a:pPr>
            <a:r>
              <a:rPr lang="nb-NO" baseline="0" dirty="0" smtClean="0">
                <a:latin typeface="Open sans"/>
              </a:rPr>
              <a:t>Les mer om motiverende intervju på: https://helsedirektoratet.no/motiverende-intervju</a:t>
            </a:r>
          </a:p>
          <a:p>
            <a:pPr marL="0" lvl="0" indent="0">
              <a:buFontTx/>
              <a:buNone/>
            </a:pPr>
            <a:endParaRPr lang="nb-NO" baseline="0" dirty="0">
              <a:latin typeface="Open san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89DC-4C31-4B60-8F58-31D5850C3FC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4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Samtale</a:t>
            </a:r>
            <a:r>
              <a:rPr lang="nb-NO" b="1" baseline="0" dirty="0"/>
              <a:t> 1:</a:t>
            </a:r>
          </a:p>
          <a:p>
            <a:r>
              <a:rPr lang="nb-NO" dirty="0"/>
              <a:t>Så langt i dag har vi sett på vekstkurven, kartlagt</a:t>
            </a:r>
            <a:r>
              <a:rPr lang="nb-NO" baseline="0" dirty="0"/>
              <a:t> kostholdet og plassert dere inn i endringshjulet. </a:t>
            </a:r>
          </a:p>
          <a:p>
            <a:endParaRPr lang="nb-NO" b="1" baseline="0" dirty="0" smtClean="0"/>
          </a:p>
          <a:p>
            <a:r>
              <a:rPr lang="nb-NO" b="1" baseline="0" dirty="0" smtClean="0"/>
              <a:t>Hovedmålet </a:t>
            </a:r>
            <a:r>
              <a:rPr lang="nb-NO" b="1" baseline="0" dirty="0"/>
              <a:t>for samtalen i dag </a:t>
            </a:r>
            <a:r>
              <a:rPr lang="nb-NO" baseline="0" dirty="0"/>
              <a:t>er å sammen bli enige om noen </a:t>
            </a:r>
            <a:r>
              <a:rPr lang="nb-NO" b="1" baseline="0" dirty="0"/>
              <a:t>konkrete mål å jobbe videre med </a:t>
            </a:r>
            <a:r>
              <a:rPr lang="nb-NO" baseline="0" dirty="0"/>
              <a:t>til neste gang.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Følg opp familiens egne tanker om hva som må til for at barnet skal bli smalere.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Spør eventuelt familien om det er greit at vi forteller </a:t>
            </a:r>
            <a:r>
              <a:rPr lang="nb-NO" baseline="0" dirty="0" smtClean="0"/>
              <a:t>hva forskning sier om tiltak som kan hjelpe et barn å bli smalere.</a:t>
            </a:r>
            <a:endParaRPr lang="nb-NO" dirty="0"/>
          </a:p>
          <a:p>
            <a:endParaRPr lang="nb-NO" dirty="0"/>
          </a:p>
          <a:p>
            <a:r>
              <a:rPr lang="nb-NO" dirty="0"/>
              <a:t>Endringstrappen viser </a:t>
            </a:r>
            <a:r>
              <a:rPr lang="nb-NO" dirty="0" smtClean="0"/>
              <a:t>eksempler </a:t>
            </a:r>
            <a:r>
              <a:rPr lang="nb-NO" dirty="0"/>
              <a:t>på smarte endringer i kostholdet,</a:t>
            </a:r>
            <a:r>
              <a:rPr lang="nb-NO" baseline="0" dirty="0"/>
              <a:t> som kan gi en effektiv energireduksjon:</a:t>
            </a:r>
            <a:endParaRPr lang="nb-NO" dirty="0"/>
          </a:p>
          <a:p>
            <a:endParaRPr lang="nb-NO" dirty="0"/>
          </a:p>
          <a:p>
            <a:r>
              <a:rPr lang="nb-NO" dirty="0"/>
              <a:t>Trinn 1 – Bytt til nøkkelhullsmerkede matvarer</a:t>
            </a:r>
          </a:p>
          <a:p>
            <a:r>
              <a:rPr lang="nb-NO" dirty="0"/>
              <a:t>Trinn 2 – Maks 100 gram søtsaker </a:t>
            </a:r>
            <a:r>
              <a:rPr lang="nb-NO" dirty="0" smtClean="0"/>
              <a:t>(inkludert godteri, sukkerholdig</a:t>
            </a:r>
            <a:r>
              <a:rPr lang="nb-NO" baseline="0" dirty="0" smtClean="0"/>
              <a:t> drikke, kake og kjeks) og snacks per </a:t>
            </a:r>
            <a:r>
              <a:rPr lang="nb-NO" baseline="0" dirty="0"/>
              <a:t>uke</a:t>
            </a:r>
          </a:p>
          <a:p>
            <a:r>
              <a:rPr lang="nb-NO" baseline="0" dirty="0"/>
              <a:t>Trinn 3 – Spis mer frukt, grønnsaker og bær (5 om dagen)</a:t>
            </a:r>
          </a:p>
          <a:p>
            <a:r>
              <a:rPr lang="nb-NO" baseline="0" dirty="0"/>
              <a:t>Trinn 4 – Spis mindre </a:t>
            </a:r>
            <a:r>
              <a:rPr lang="nb-NO" baseline="0" dirty="0" smtClean="0"/>
              <a:t>porsjoner. Følg tallerkenmodellen. Se egne forslag til mengder for ulike aldersgrupper.</a:t>
            </a:r>
            <a:endParaRPr lang="nb-NO" baseline="0" dirty="0"/>
          </a:p>
          <a:p>
            <a:r>
              <a:rPr lang="nb-NO" baseline="0" dirty="0"/>
              <a:t>Trinn 5 – </a:t>
            </a:r>
            <a:r>
              <a:rPr lang="nb-NO" baseline="0" dirty="0" smtClean="0"/>
              <a:t>Spis ca</a:t>
            </a:r>
            <a:r>
              <a:rPr lang="nb-NO" baseline="0" dirty="0"/>
              <a:t>. hver 3.-4. </a:t>
            </a:r>
            <a:r>
              <a:rPr lang="nb-NO" baseline="0" dirty="0" smtClean="0"/>
              <a:t>time. Unngå småspising/</a:t>
            </a:r>
            <a:r>
              <a:rPr lang="nb-NO" baseline="0" dirty="0" err="1" smtClean="0"/>
              <a:t>snavling</a:t>
            </a:r>
            <a:r>
              <a:rPr lang="nb-NO" baseline="0" dirty="0" smtClean="0"/>
              <a:t> mellom måltidene.</a:t>
            </a:r>
          </a:p>
          <a:p>
            <a:endParaRPr lang="nb-NO" baseline="0" dirty="0"/>
          </a:p>
          <a:p>
            <a:r>
              <a:rPr lang="nb-NO" b="1" baseline="0" dirty="0"/>
              <a:t>Hver </a:t>
            </a:r>
            <a:r>
              <a:rPr lang="nb-NO" b="1" baseline="0" dirty="0" smtClean="0"/>
              <a:t>familie, eller hvert familiemedlem, kan </a:t>
            </a:r>
            <a:r>
              <a:rPr lang="nb-NO" b="1" baseline="0" dirty="0"/>
              <a:t>jobbe med sin egen endringstrapp. </a:t>
            </a:r>
            <a:r>
              <a:rPr lang="nb-NO" b="1" baseline="0" dirty="0" smtClean="0"/>
              <a:t>Velg selv hva </a:t>
            </a:r>
            <a:r>
              <a:rPr lang="nb-NO" b="1" baseline="0" dirty="0"/>
              <a:t>de ønsker å begynne </a:t>
            </a:r>
            <a:r>
              <a:rPr lang="nb-NO" b="1" baseline="0" dirty="0" smtClean="0"/>
              <a:t>med.</a:t>
            </a:r>
          </a:p>
          <a:p>
            <a:r>
              <a:rPr lang="nb-NO" b="0" baseline="0" dirty="0" smtClean="0"/>
              <a:t>Se </a:t>
            </a:r>
            <a:r>
              <a:rPr lang="nb-NO" b="0" baseline="0" dirty="0"/>
              <a:t>eget </a:t>
            </a:r>
            <a:r>
              <a:rPr lang="nb-NO" b="0" baseline="0" dirty="0" smtClean="0"/>
              <a:t>skjema.</a:t>
            </a:r>
            <a:endParaRPr lang="nb-NO" b="0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89DC-4C31-4B60-8F58-31D5850C3FC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36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 smtClean="0"/>
              <a:t>Samtale 2:</a:t>
            </a:r>
            <a:endParaRPr lang="nb-NO" b="1" dirty="0"/>
          </a:p>
          <a:p>
            <a:r>
              <a:rPr lang="nb-NO" b="0" dirty="0"/>
              <a:t>I forkant</a:t>
            </a:r>
            <a:r>
              <a:rPr lang="nb-NO" b="0" baseline="0" dirty="0"/>
              <a:t> av denne samtalen har vi kartlagt hva som er familiens styrker og utfordringer i kostholdet. </a:t>
            </a:r>
          </a:p>
          <a:p>
            <a:r>
              <a:rPr lang="nb-NO" b="0" baseline="0" dirty="0"/>
              <a:t>Fokus videre bør være på hvordan familien kan jobbe videre med å holde på sine gode vaner, samt jobbe videre med sine utfordringer. Det er viktig å gi ros for det de mestrer.</a:t>
            </a:r>
            <a:endParaRPr lang="nb-NO" b="0" dirty="0"/>
          </a:p>
          <a:p>
            <a:endParaRPr lang="nb-NO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Overordnet mål:</a:t>
            </a:r>
            <a:r>
              <a:rPr lang="nb-NO" b="1" baseline="0" dirty="0"/>
              <a:t> </a:t>
            </a:r>
          </a:p>
          <a:p>
            <a:pPr marL="171450" indent="-171450">
              <a:buFontTx/>
              <a:buChar char="•"/>
            </a:pPr>
            <a:r>
              <a:rPr lang="nb-NO" baseline="0" dirty="0">
                <a:solidFill>
                  <a:srgbClr val="000000"/>
                </a:solidFill>
              </a:rPr>
              <a:t>Fremme motivasjon og mestring</a:t>
            </a:r>
          </a:p>
          <a:p>
            <a:pPr marL="171450" indent="-171450">
              <a:buFontTx/>
              <a:buChar char="•"/>
            </a:pPr>
            <a:r>
              <a:rPr lang="nb-NO" baseline="0" dirty="0">
                <a:solidFill>
                  <a:srgbClr val="000000"/>
                </a:solidFill>
              </a:rPr>
              <a:t>Følge opp </a:t>
            </a:r>
            <a:r>
              <a:rPr lang="nb-NO" baseline="0" dirty="0" err="1" smtClean="0">
                <a:solidFill>
                  <a:srgbClr val="000000"/>
                </a:solidFill>
              </a:rPr>
              <a:t>SMARTe</a:t>
            </a:r>
            <a:r>
              <a:rPr lang="nb-NO" baseline="0" dirty="0" smtClean="0">
                <a:solidFill>
                  <a:srgbClr val="000000"/>
                </a:solidFill>
              </a:rPr>
              <a:t> </a:t>
            </a:r>
            <a:r>
              <a:rPr lang="nb-NO" baseline="0" dirty="0">
                <a:solidFill>
                  <a:srgbClr val="000000"/>
                </a:solidFill>
              </a:rPr>
              <a:t>mål fra sist. Jobbe videre med endring av levevaner.</a:t>
            </a:r>
          </a:p>
          <a:p>
            <a:pPr marL="171450" indent="-171450">
              <a:buFontTx/>
              <a:buChar char="•"/>
            </a:pPr>
            <a:r>
              <a:rPr lang="nb-NO" baseline="0" dirty="0">
                <a:solidFill>
                  <a:srgbClr val="000000"/>
                </a:solidFill>
              </a:rPr>
              <a:t>Sikre tilstrekkelig kunnskap om et kosthold som kan redusere </a:t>
            </a:r>
            <a:r>
              <a:rPr lang="nb-NO" baseline="0" dirty="0" smtClean="0">
                <a:solidFill>
                  <a:srgbClr val="000000"/>
                </a:solidFill>
              </a:rPr>
              <a:t>overvekt:</a:t>
            </a:r>
          </a:p>
          <a:p>
            <a:pPr marL="628650" lvl="1" indent="-171450">
              <a:buFontTx/>
              <a:buChar char="•"/>
            </a:pPr>
            <a:r>
              <a:rPr lang="nb-NO" baseline="0" dirty="0" smtClean="0">
                <a:solidFill>
                  <a:srgbClr val="000000"/>
                </a:solidFill>
              </a:rPr>
              <a:t>Fokus på smarte matvarevalg, porsjonsstørrelser og måltidsrytme (basert på </a:t>
            </a:r>
            <a:r>
              <a:rPr lang="nb-NO" baseline="0" dirty="0" err="1" smtClean="0">
                <a:solidFill>
                  <a:srgbClr val="000000"/>
                </a:solidFill>
              </a:rPr>
              <a:t>kostholdskartleggingen</a:t>
            </a:r>
            <a:r>
              <a:rPr lang="nb-NO" baseline="0" dirty="0" smtClean="0">
                <a:solidFill>
                  <a:srgbClr val="000000"/>
                </a:solidFill>
              </a:rPr>
              <a:t> fra første samtale)</a:t>
            </a:r>
          </a:p>
          <a:p>
            <a:pPr marL="628650" lvl="1" indent="-171450">
              <a:buFontTx/>
              <a:buChar char="•"/>
            </a:pPr>
            <a:r>
              <a:rPr lang="nb-NO" baseline="0" dirty="0" smtClean="0">
                <a:solidFill>
                  <a:srgbClr val="000000"/>
                </a:solidFill>
              </a:rPr>
              <a:t>Hovedfokus bør være på de områdene som i størst grad vil bidra til å redusere barnets energiinntak (samt familiens utfordringer)</a:t>
            </a:r>
            <a:endParaRPr lang="nb-NO" baseline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>
                <a:solidFill>
                  <a:srgbClr val="000000"/>
                </a:solidFill>
              </a:rPr>
              <a:t>Det kan hende denne biten må deles opp i flere samtaler, avhengig av familiens utfordringer.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dirty="0"/>
          </a:p>
          <a:p>
            <a:r>
              <a:rPr lang="nb-NO" b="1" dirty="0" err="1" smtClean="0"/>
              <a:t>SMARTe</a:t>
            </a:r>
            <a:r>
              <a:rPr lang="nb-NO" b="1" baseline="0" dirty="0" smtClean="0"/>
              <a:t> </a:t>
            </a:r>
            <a:r>
              <a:rPr lang="nb-NO" b="1" baseline="0" dirty="0"/>
              <a:t>mål</a:t>
            </a:r>
            <a:r>
              <a:rPr lang="nb-NO" b="1" dirty="0"/>
              <a:t>:</a:t>
            </a:r>
          </a:p>
          <a:p>
            <a:pPr marL="0" indent="0">
              <a:buFontTx/>
              <a:buNone/>
            </a:pPr>
            <a:r>
              <a:rPr lang="nb-NO" dirty="0"/>
              <a:t>Hvordan har det gått med målene fra sist? </a:t>
            </a:r>
          </a:p>
          <a:p>
            <a:pPr marL="171450" indent="-171450">
              <a:buFontTx/>
              <a:buChar char="-"/>
            </a:pPr>
            <a:r>
              <a:rPr lang="nb-NO" dirty="0"/>
              <a:t>Hva har fungert? </a:t>
            </a:r>
            <a:r>
              <a:rPr lang="nb-NO" dirty="0" smtClean="0"/>
              <a:t>Eventuelt</a:t>
            </a:r>
            <a:r>
              <a:rPr lang="nb-NO" baseline="0" dirty="0" smtClean="0"/>
              <a:t> h</a:t>
            </a:r>
            <a:r>
              <a:rPr lang="nb-NO" dirty="0" smtClean="0"/>
              <a:t>vorfor?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/>
              <a:t>Hva har vært vanskelig? </a:t>
            </a:r>
            <a:r>
              <a:rPr lang="nb-NO" dirty="0" smtClean="0"/>
              <a:t>Eventuelt hvorfor?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/>
              <a:t>Behov for å </a:t>
            </a:r>
            <a:r>
              <a:rPr lang="nb-NO" dirty="0" smtClean="0"/>
              <a:t>justere SMART</a:t>
            </a:r>
            <a:r>
              <a:rPr lang="nb-NO" baseline="0" dirty="0" smtClean="0"/>
              <a:t> </a:t>
            </a:r>
            <a:r>
              <a:rPr lang="nb-NO" baseline="0" dirty="0"/>
              <a:t>målet/målene? Veien videre.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Gi ros for det som har fungert bra.</a:t>
            </a:r>
            <a:endParaRPr lang="nb-NO" dirty="0"/>
          </a:p>
          <a:p>
            <a:endParaRPr lang="nb-NO" sz="1200" dirty="0"/>
          </a:p>
          <a:p>
            <a:pPr marL="0" indent="0">
              <a:buNone/>
            </a:pPr>
            <a:r>
              <a:rPr lang="nb-NO" sz="1200" b="1" dirty="0">
                <a:solidFill>
                  <a:srgbClr val="000000"/>
                </a:solidFill>
              </a:rPr>
              <a:t>Kunnskap om kosthold ved overvekt:</a:t>
            </a:r>
          </a:p>
          <a:p>
            <a:pPr marL="171450" lvl="0" indent="-171450">
              <a:buFontTx/>
              <a:buChar char="-"/>
            </a:pPr>
            <a:r>
              <a:rPr lang="nb-NO" baseline="0" dirty="0">
                <a:solidFill>
                  <a:srgbClr val="FF0000"/>
                </a:solidFill>
              </a:rPr>
              <a:t>Fokus på smarte matvarevalg, riktige porsjonsstørrelser og regelmessige måltider.</a:t>
            </a:r>
          </a:p>
          <a:p>
            <a:pPr marL="171450" lvl="0" indent="-171450">
              <a:buFontTx/>
              <a:buChar char="-"/>
            </a:pPr>
            <a:r>
              <a:rPr lang="nb-NO" baseline="0" dirty="0">
                <a:solidFill>
                  <a:srgbClr val="FF0000"/>
                </a:solidFill>
              </a:rPr>
              <a:t>Bekrefte det de allerede vet</a:t>
            </a:r>
          </a:p>
          <a:p>
            <a:pPr marL="171450" lvl="0" indent="-171450">
              <a:buFontTx/>
              <a:buChar char="-"/>
            </a:pPr>
            <a:r>
              <a:rPr lang="nb-NO" baseline="0" dirty="0">
                <a:solidFill>
                  <a:srgbClr val="FF0000"/>
                </a:solidFill>
              </a:rPr>
              <a:t>Gi praktiske tips</a:t>
            </a:r>
          </a:p>
          <a:p>
            <a:pPr marL="0" lvl="0" indent="0">
              <a:buFontTx/>
              <a:buNone/>
            </a:pPr>
            <a:endParaRPr lang="nb-NO" baseline="0" dirty="0">
              <a:solidFill>
                <a:srgbClr val="FF0000"/>
              </a:solidFill>
            </a:endParaRPr>
          </a:p>
          <a:p>
            <a:pPr marL="0" lvl="0" indent="0">
              <a:buFontTx/>
              <a:buNone/>
            </a:pPr>
            <a:r>
              <a:rPr lang="nb-NO" baseline="0" dirty="0">
                <a:solidFill>
                  <a:srgbClr val="FF0000"/>
                </a:solidFill>
              </a:rPr>
              <a:t>Vi skiller mellom hverdagsmat og kosemat.</a:t>
            </a:r>
          </a:p>
          <a:p>
            <a:pPr lvl="0"/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89DC-4C31-4B60-8F58-31D5850C3FC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60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>
                <a:solidFill>
                  <a:srgbClr val="0070C0"/>
                </a:solidFill>
              </a:rPr>
              <a:t>Mal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89DC-4C31-4B60-8F58-31D5850C3FC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8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679-8E6B-4595-8638-4DF1E21509C1}" type="datetimeFigureOut">
              <a:rPr lang="nb-NO" smtClean="0"/>
              <a:t>08.09.2016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10E-1B06-4A09-B47D-76DCBA013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11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679-8E6B-4595-8638-4DF1E21509C1}" type="datetimeFigureOut">
              <a:rPr lang="nb-NO" smtClean="0"/>
              <a:t>08.09.2016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10E-1B06-4A09-B47D-76DCBA013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67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679-8E6B-4595-8638-4DF1E21509C1}" type="datetimeFigureOut">
              <a:rPr lang="nb-NO" smtClean="0"/>
              <a:t>08.09.2016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10E-1B06-4A09-B47D-76DCBA013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33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679-8E6B-4595-8638-4DF1E21509C1}" type="datetimeFigureOut">
              <a:rPr lang="nb-NO" smtClean="0"/>
              <a:t>08.09.2016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10E-1B06-4A09-B47D-76DCBA013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949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679-8E6B-4595-8638-4DF1E21509C1}" type="datetimeFigureOut">
              <a:rPr lang="nb-NO" smtClean="0"/>
              <a:t>08.09.2016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10E-1B06-4A09-B47D-76DCBA013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20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679-8E6B-4595-8638-4DF1E21509C1}" type="datetimeFigureOut">
              <a:rPr lang="nb-NO" smtClean="0"/>
              <a:t>08.09.2016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10E-1B06-4A09-B47D-76DCBA013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399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679-8E6B-4595-8638-4DF1E21509C1}" type="datetimeFigureOut">
              <a:rPr lang="nb-NO" smtClean="0"/>
              <a:t>08.09.2016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10E-1B06-4A09-B47D-76DCBA013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5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679-8E6B-4595-8638-4DF1E21509C1}" type="datetimeFigureOut">
              <a:rPr lang="nb-NO" smtClean="0"/>
              <a:t>08.09.2016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10E-1B06-4A09-B47D-76DCBA013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809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679-8E6B-4595-8638-4DF1E21509C1}" type="datetimeFigureOut">
              <a:rPr lang="nb-NO" smtClean="0"/>
              <a:t>08.09.2016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10E-1B06-4A09-B47D-76DCBA013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62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679-8E6B-4595-8638-4DF1E21509C1}" type="datetimeFigureOut">
              <a:rPr lang="nb-NO" smtClean="0"/>
              <a:t>08.09.2016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10E-1B06-4A09-B47D-76DCBA013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30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679-8E6B-4595-8638-4DF1E21509C1}" type="datetimeFigureOut">
              <a:rPr lang="nb-NO" smtClean="0"/>
              <a:t>08.09.2016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910E-1B06-4A09-B47D-76DCBA013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16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2D679-8E6B-4595-8638-4DF1E21509C1}" type="datetimeFigureOut">
              <a:rPr lang="nb-NO" smtClean="0"/>
              <a:t>08.09.2016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910E-1B06-4A09-B47D-76DCBA013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5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o/url?sa=i&amp;rct=j&amp;q=&amp;esrc=s&amp;source=images&amp;cd=&amp;cad=rja&amp;uact=8&amp;ved=0ahUKEwjt44n8hMXKAhXJ8XIKHUeGAFcQjRwIBw&amp;url=https://www.stavanger.kommune.no/no/Tilbud-tjenester-og-skjema/Barn-og-familie/Helsestasjon/Gruppetilbud1/Livsstilskolen/Fakta-Tips-og-Motivasjon/Maling-av-overvekt/&amp;psig=AFQjCNEqAyM3B9y36_BKvPX_zJghvd02Ow&amp;ust=145381385888796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998984"/>
          </a:xfrm>
        </p:spPr>
        <p:txBody>
          <a:bodyPr/>
          <a:lstStyle/>
          <a:p>
            <a:r>
              <a:rPr lang="nb-NO" b="1" dirty="0"/>
              <a:t>Samtale 3</a:t>
            </a:r>
          </a:p>
        </p:txBody>
      </p:sp>
      <p:sp>
        <p:nvSpPr>
          <p:cNvPr id="4" name="Rektangel 3"/>
          <p:cNvSpPr/>
          <p:nvPr/>
        </p:nvSpPr>
        <p:spPr>
          <a:xfrm>
            <a:off x="116629" y="129580"/>
            <a:ext cx="8915602" cy="659560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88" y="188640"/>
            <a:ext cx="2786125" cy="584378"/>
          </a:xfrm>
          <a:prstGeom prst="rect">
            <a:avLst/>
          </a:prstGeom>
        </p:spPr>
      </p:pic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50" y="1441792"/>
            <a:ext cx="6032529" cy="4525963"/>
          </a:xfrm>
        </p:spPr>
      </p:pic>
      <p:pic>
        <p:nvPicPr>
          <p:cNvPr id="6" name="Bilde 5" descr="St Olavs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974918"/>
            <a:ext cx="2448271" cy="693677"/>
          </a:xfrm>
          <a:prstGeom prst="rect">
            <a:avLst/>
          </a:prstGeom>
        </p:spPr>
      </p:pic>
      <p:pic>
        <p:nvPicPr>
          <p:cNvPr id="8" name="Bilde 7" descr="helse-midtnorge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18" y="6042045"/>
            <a:ext cx="2767010" cy="5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2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086523" cy="4525963"/>
          </a:xfrm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9630" y="620688"/>
            <a:ext cx="8229600" cy="1075964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Hvordan har det gått med mål/tiltak?</a:t>
            </a:r>
            <a:endParaRPr lang="nb-NO" b="1" dirty="0"/>
          </a:p>
        </p:txBody>
      </p:sp>
      <p:sp>
        <p:nvSpPr>
          <p:cNvPr id="7" name="Rektangel 6"/>
          <p:cNvSpPr/>
          <p:nvPr/>
        </p:nvSpPr>
        <p:spPr>
          <a:xfrm>
            <a:off x="116629" y="129580"/>
            <a:ext cx="8915602" cy="659560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88" y="188640"/>
            <a:ext cx="2786125" cy="5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4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nb-NO" sz="4200" b="1" dirty="0">
                <a:latin typeface="Open sans bold"/>
                <a:cs typeface="Helvetica Neue"/>
              </a:rPr>
              <a:t>Vekstkurve</a:t>
            </a:r>
          </a:p>
        </p:txBody>
      </p:sp>
      <p:pic>
        <p:nvPicPr>
          <p:cNvPr id="1026" name="Picture 2" descr="https://www.stavanger.kommune.no/Global/Oppvekst%20og%20levek%C3%A5r/Barn%20og%20Unge/Helsestasjons-%20og%20skolehelsetjenesten/Grupper/Livsstilskolen/2%20KMI-kurve%202-19%20%C3%A5r_jen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184576" cy="41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81" y="224774"/>
            <a:ext cx="2786125" cy="58437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07504" y="126717"/>
            <a:ext cx="8915602" cy="659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0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nb-NO" b="1" dirty="0">
                <a:latin typeface="Helvetica Neue"/>
                <a:cs typeface="Helvetica Neue"/>
              </a:rPr>
              <a:t>Endringshjulet</a:t>
            </a:r>
          </a:p>
        </p:txBody>
      </p:sp>
      <p:sp>
        <p:nvSpPr>
          <p:cNvPr id="6" name="Ellipse 5"/>
          <p:cNvSpPr/>
          <p:nvPr/>
        </p:nvSpPr>
        <p:spPr>
          <a:xfrm>
            <a:off x="2051720" y="1844824"/>
            <a:ext cx="5400600" cy="46805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8" name="Rett linje 7"/>
          <p:cNvCxnSpPr>
            <a:stCxn id="6" idx="0"/>
            <a:endCxn id="6" idx="4"/>
          </p:cNvCxnSpPr>
          <p:nvPr/>
        </p:nvCxnSpPr>
        <p:spPr>
          <a:xfrm>
            <a:off x="4752020" y="1844824"/>
            <a:ext cx="0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V="1">
            <a:off x="2555776" y="2852936"/>
            <a:ext cx="4392488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 flipH="1" flipV="1">
            <a:off x="2555776" y="2852936"/>
            <a:ext cx="432048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Sylinder 24"/>
          <p:cNvSpPr txBox="1"/>
          <p:nvPr/>
        </p:nvSpPr>
        <p:spPr>
          <a:xfrm>
            <a:off x="4864433" y="5404574"/>
            <a:ext cx="153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Helvetica Neue"/>
                <a:cs typeface="Helvetica Neue"/>
              </a:rPr>
              <a:t>Forberedelse</a:t>
            </a:r>
          </a:p>
        </p:txBody>
      </p:sp>
      <p:sp>
        <p:nvSpPr>
          <p:cNvPr id="26" name="TekstSylinder 25"/>
          <p:cNvSpPr txBox="1"/>
          <p:nvPr/>
        </p:nvSpPr>
        <p:spPr>
          <a:xfrm>
            <a:off x="5578602" y="4000418"/>
            <a:ext cx="138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Helvetica Neue"/>
                <a:cs typeface="Helvetica Neue"/>
              </a:rPr>
              <a:t>Overveielse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2465009" y="4021913"/>
            <a:ext cx="123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Helvetica Neue"/>
                <a:cs typeface="Helvetica Neue"/>
              </a:rPr>
              <a:t>Tilbakefall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3252155" y="5404574"/>
            <a:ext cx="110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Helvetica Neue"/>
                <a:cs typeface="Helvetica Neue"/>
              </a:rPr>
              <a:t>Handling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3059832" y="2566174"/>
            <a:ext cx="1369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Helvetica Neue"/>
                <a:cs typeface="Helvetica Neue"/>
              </a:rPr>
              <a:t>Vedlikehold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4860032" y="2576483"/>
            <a:ext cx="167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Helvetica Neue"/>
                <a:cs typeface="Helvetica Neue"/>
              </a:rPr>
              <a:t>Føroverveielse</a:t>
            </a:r>
          </a:p>
        </p:txBody>
      </p:sp>
      <p:cxnSp>
        <p:nvCxnSpPr>
          <p:cNvPr id="34" name="Rett pil 33"/>
          <p:cNvCxnSpPr/>
          <p:nvPr/>
        </p:nvCxnSpPr>
        <p:spPr>
          <a:xfrm flipH="1">
            <a:off x="5652120" y="1988840"/>
            <a:ext cx="648072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99" y="188640"/>
            <a:ext cx="2786125" cy="584378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107504" y="126717"/>
            <a:ext cx="8915602" cy="659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39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557808"/>
            <a:ext cx="8229600" cy="1143000"/>
          </a:xfrm>
        </p:spPr>
        <p:txBody>
          <a:bodyPr/>
          <a:lstStyle/>
          <a:p>
            <a:r>
              <a:rPr lang="nb-NO" b="1" dirty="0">
                <a:latin typeface="Helvetica Neue"/>
                <a:cs typeface="Helvetica Neue"/>
              </a:rPr>
              <a:t>Endringstrappen</a:t>
            </a:r>
          </a:p>
        </p:txBody>
      </p:sp>
      <p:cxnSp>
        <p:nvCxnSpPr>
          <p:cNvPr id="6" name="Rett linje 5"/>
          <p:cNvCxnSpPr/>
          <p:nvPr/>
        </p:nvCxnSpPr>
        <p:spPr>
          <a:xfrm>
            <a:off x="1223120" y="518855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 flipV="1">
            <a:off x="2375248" y="439646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2375248" y="4396462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3527376" y="360437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3527376" y="360437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 flipV="1">
            <a:off x="4679504" y="281228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4679504" y="281228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 flipV="1">
            <a:off x="1223120" y="518855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34755"/>
            <a:ext cx="720080" cy="69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6" descr="Bilderesultat for tallerkenmodellen 2014"/>
          <p:cNvSpPr>
            <a:spLocks noChangeAspect="1" noChangeArrowheads="1"/>
          </p:cNvSpPr>
          <p:nvPr/>
        </p:nvSpPr>
        <p:spPr bwMode="auto">
          <a:xfrm>
            <a:off x="-1260648" y="309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" name="TekstSylinder 18"/>
          <p:cNvSpPr txBox="1"/>
          <p:nvPr/>
        </p:nvSpPr>
        <p:spPr>
          <a:xfrm>
            <a:off x="108283" y="6309320"/>
            <a:ext cx="64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Start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5868144" y="170080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latin typeface="Helvetica Neue"/>
                <a:cs typeface="Helvetica Neue"/>
              </a:rPr>
              <a:t>Varig endring av levevaner</a:t>
            </a:r>
          </a:p>
        </p:txBody>
      </p:sp>
      <p:cxnSp>
        <p:nvCxnSpPr>
          <p:cNvPr id="21" name="Rett pil 20"/>
          <p:cNvCxnSpPr/>
          <p:nvPr/>
        </p:nvCxnSpPr>
        <p:spPr>
          <a:xfrm>
            <a:off x="5831632" y="1722450"/>
            <a:ext cx="28448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/>
          <p:cNvSpPr txBox="1"/>
          <p:nvPr/>
        </p:nvSpPr>
        <p:spPr>
          <a:xfrm>
            <a:off x="74911" y="6000445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1. </a:t>
            </a:r>
            <a:r>
              <a:rPr lang="nb-NO" dirty="0">
                <a:latin typeface="Helvetica Neue"/>
                <a:cs typeface="Helvetica Neue"/>
              </a:rPr>
              <a:t>Velg nøkkelhullsmerkede matvarer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3527376" y="3604374"/>
            <a:ext cx="229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4. </a:t>
            </a:r>
            <a:r>
              <a:rPr lang="nb-NO" dirty="0">
                <a:latin typeface="Helvetica Neue"/>
                <a:cs typeface="Helvetica Neue"/>
              </a:rPr>
              <a:t>Mer frukt, grønnsaker og bær 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2380540" y="442317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3. 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1258322" y="5188550"/>
            <a:ext cx="5244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2. </a:t>
            </a:r>
            <a:r>
              <a:rPr lang="nb-NO" dirty="0">
                <a:latin typeface="Helvetica Neue"/>
                <a:cs typeface="Helvetica Neue"/>
              </a:rPr>
              <a:t>Maks 100 gram </a:t>
            </a:r>
            <a:r>
              <a:rPr lang="nb-NO" dirty="0" smtClean="0">
                <a:latin typeface="Helvetica Neue"/>
                <a:cs typeface="Helvetica Neue"/>
              </a:rPr>
              <a:t>godteri og snacks </a:t>
            </a:r>
            <a:r>
              <a:rPr lang="nb-NO" dirty="0">
                <a:latin typeface="Helvetica Neue"/>
                <a:cs typeface="Helvetica Neue"/>
              </a:rPr>
              <a:t>i uken</a:t>
            </a:r>
          </a:p>
          <a:p>
            <a:r>
              <a:rPr lang="nb-NO" sz="1200" dirty="0">
                <a:latin typeface="Helvetica Neue"/>
                <a:cs typeface="Helvetica Neue"/>
              </a:rPr>
              <a:t>(inkludert </a:t>
            </a:r>
            <a:r>
              <a:rPr lang="nb-NO" sz="1200" dirty="0" smtClean="0">
                <a:latin typeface="Helvetica Neue"/>
                <a:cs typeface="Helvetica Neue"/>
              </a:rPr>
              <a:t> godteri, sukkerholdige drikker, </a:t>
            </a:r>
            <a:r>
              <a:rPr lang="nb-NO" sz="1200" dirty="0">
                <a:latin typeface="Helvetica Neue"/>
                <a:cs typeface="Helvetica Neue"/>
              </a:rPr>
              <a:t>kaker, </a:t>
            </a:r>
            <a:r>
              <a:rPr lang="nb-NO" sz="1200" dirty="0" smtClean="0">
                <a:latin typeface="Helvetica Neue"/>
                <a:cs typeface="Helvetica Neue"/>
              </a:rPr>
              <a:t>kjeks, potetgull og annen energisnacks)</a:t>
            </a:r>
            <a:endParaRPr lang="nb-NO" sz="1200" dirty="0">
              <a:latin typeface="Helvetica Neue"/>
              <a:cs typeface="Helvetica Neue"/>
            </a:endParaRPr>
          </a:p>
        </p:txBody>
      </p:sp>
      <p:sp>
        <p:nvSpPr>
          <p:cNvPr id="24" name="AutoShape 9" descr="Bilderesultat for fem om dagen"/>
          <p:cNvSpPr>
            <a:spLocks noChangeAspect="1" noChangeArrowheads="1"/>
          </p:cNvSpPr>
          <p:nvPr/>
        </p:nvSpPr>
        <p:spPr bwMode="auto">
          <a:xfrm>
            <a:off x="-1108248" y="1833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5" name="AutoShape 12" descr="Bilderesultat for fem om dagen"/>
          <p:cNvSpPr>
            <a:spLocks noChangeAspect="1" noChangeArrowheads="1"/>
          </p:cNvSpPr>
          <p:nvPr/>
        </p:nvSpPr>
        <p:spPr bwMode="auto">
          <a:xfrm>
            <a:off x="-1081330" y="3357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78" y="2862546"/>
            <a:ext cx="1169230" cy="71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Rett pil 33"/>
          <p:cNvCxnSpPr/>
          <p:nvPr/>
        </p:nvCxnSpPr>
        <p:spPr>
          <a:xfrm flipV="1">
            <a:off x="5842166" y="1722450"/>
            <a:ext cx="0" cy="1089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/>
        </p:nvCxnSpPr>
        <p:spPr>
          <a:xfrm>
            <a:off x="70991" y="598063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 flipV="1">
            <a:off x="74911" y="598063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Sylinder 30"/>
          <p:cNvSpPr txBox="1"/>
          <p:nvPr/>
        </p:nvSpPr>
        <p:spPr>
          <a:xfrm>
            <a:off x="4695092" y="2812286"/>
            <a:ext cx="264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5. </a:t>
            </a:r>
            <a:r>
              <a:rPr lang="nb-NO" dirty="0">
                <a:latin typeface="Helvetica Neue"/>
                <a:cs typeface="Helvetica Neue"/>
              </a:rPr>
              <a:t>Regelmessige måltider</a:t>
            </a:r>
          </a:p>
        </p:txBody>
      </p:sp>
      <p:sp>
        <p:nvSpPr>
          <p:cNvPr id="3" name="Rektangel 2"/>
          <p:cNvSpPr/>
          <p:nvPr/>
        </p:nvSpPr>
        <p:spPr>
          <a:xfrm>
            <a:off x="2699792" y="4457438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dirty="0">
                <a:solidFill>
                  <a:prstClr val="black"/>
                </a:solidFill>
                <a:latin typeface="Helvetica Neue"/>
                <a:cs typeface="Helvetica Neue"/>
              </a:rPr>
              <a:t>Mindre porsjoner</a:t>
            </a:r>
          </a:p>
        </p:txBody>
      </p:sp>
      <p:pic>
        <p:nvPicPr>
          <p:cNvPr id="32" name="Bild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58" y="183311"/>
            <a:ext cx="2786125" cy="58437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94" y="1660158"/>
            <a:ext cx="1152128" cy="1152128"/>
          </a:xfrm>
          <a:prstGeom prst="rect">
            <a:avLst/>
          </a:prstGeom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1169803" cy="10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93" y="4149080"/>
            <a:ext cx="994718" cy="998166"/>
          </a:xfrm>
          <a:prstGeom prst="rect">
            <a:avLst/>
          </a:prstGeom>
        </p:spPr>
      </p:pic>
      <p:sp>
        <p:nvSpPr>
          <p:cNvPr id="36" name="Rektangel 35"/>
          <p:cNvSpPr/>
          <p:nvPr/>
        </p:nvSpPr>
        <p:spPr>
          <a:xfrm>
            <a:off x="124162" y="116632"/>
            <a:ext cx="8915602" cy="659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7" name="Bilde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44" y="3174990"/>
            <a:ext cx="974090" cy="9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8864" y="485800"/>
            <a:ext cx="8229600" cy="1143000"/>
          </a:xfrm>
        </p:spPr>
        <p:txBody>
          <a:bodyPr>
            <a:normAutofit/>
          </a:bodyPr>
          <a:lstStyle/>
          <a:p>
            <a:r>
              <a:rPr lang="nb-NO" b="1" dirty="0" smtClean="0">
                <a:latin typeface="Helvetica Neue"/>
                <a:cs typeface="Helvetica Neue"/>
              </a:rPr>
              <a:t>Kosthold ved fedme</a:t>
            </a:r>
            <a:endParaRPr lang="nb-NO" b="1" dirty="0">
              <a:latin typeface="Helvetica Neue"/>
              <a:cs typeface="Helvetica Neue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522133" cy="432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116629" y="129580"/>
            <a:ext cx="8915602" cy="659560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8640"/>
            <a:ext cx="2786125" cy="584378"/>
          </a:xfrm>
          <a:prstGeom prst="rect">
            <a:avLst/>
          </a:prstGeom>
        </p:spPr>
      </p:pic>
      <p:pic>
        <p:nvPicPr>
          <p:cNvPr id="7" name="Bilde 6" descr="St Olavs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89" y="5725025"/>
            <a:ext cx="2894679" cy="820159"/>
          </a:xfrm>
          <a:prstGeom prst="rect">
            <a:avLst/>
          </a:prstGeom>
        </p:spPr>
      </p:pic>
      <p:pic>
        <p:nvPicPr>
          <p:cNvPr id="8" name="Bilde 7" descr="helse-midtnorge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03" y="5777902"/>
            <a:ext cx="3174889" cy="68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9630" y="692696"/>
            <a:ext cx="8229600" cy="864801"/>
          </a:xfrm>
        </p:spPr>
        <p:txBody>
          <a:bodyPr/>
          <a:lstStyle/>
          <a:p>
            <a:r>
              <a:rPr lang="nb-NO" b="1" dirty="0" smtClean="0"/>
              <a:t>Hvor går veien videre?</a:t>
            </a:r>
            <a:endParaRPr lang="nb-NO" b="1" dirty="0"/>
          </a:p>
        </p:txBody>
      </p:sp>
      <p:sp>
        <p:nvSpPr>
          <p:cNvPr id="4" name="Rektangel 3"/>
          <p:cNvSpPr/>
          <p:nvPr/>
        </p:nvSpPr>
        <p:spPr>
          <a:xfrm>
            <a:off x="116629" y="129580"/>
            <a:ext cx="8915602" cy="659560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2786125" cy="584378"/>
          </a:xfrm>
          <a:prstGeom prst="rect">
            <a:avLst/>
          </a:prstGeom>
        </p:spPr>
      </p:pic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3" y="1600200"/>
            <a:ext cx="6692713" cy="4525963"/>
          </a:xfrm>
        </p:spPr>
      </p:pic>
    </p:spTree>
    <p:extLst>
      <p:ext uri="{BB962C8B-B14F-4D97-AF65-F5344CB8AC3E}">
        <p14:creationId xmlns:p14="http://schemas.microsoft.com/office/powerpoint/2010/main" val="2494308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1196</Words>
  <Application>Microsoft Office PowerPoint</Application>
  <PresentationFormat>Skjermfremvisning (4:3)</PresentationFormat>
  <Paragraphs>145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Samtale 3</vt:lpstr>
      <vt:lpstr>Hvordan har det gått med mål/tiltak?</vt:lpstr>
      <vt:lpstr>Vekstkurve</vt:lpstr>
      <vt:lpstr>Endringshjulet</vt:lpstr>
      <vt:lpstr>Endringstrappen</vt:lpstr>
      <vt:lpstr>Kosthold ved fedme</vt:lpstr>
      <vt:lpstr>Hvor går veien videre?</vt:lpstr>
    </vt:vector>
  </TitlesOfParts>
  <Company>Helse Midt-Norge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Samtale 3</dc:title>
  <dc:creator>Drilen, Tove</dc:creator>
  <cp:lastModifiedBy>Drilen, Tove</cp:lastModifiedBy>
  <cp:revision>6</cp:revision>
  <dcterms:created xsi:type="dcterms:W3CDTF">2016-06-09T20:36:37Z</dcterms:created>
  <dcterms:modified xsi:type="dcterms:W3CDTF">2016-09-08T17:14:37Z</dcterms:modified>
</cp:coreProperties>
</file>